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9" r:id="rId9"/>
    <p:sldId id="275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2AD4716-421B-48A6-9EB9-5C8351EF904B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A80EB59-9426-4894-9327-823D845C1850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FJHS CURRICULUM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NIGHT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How to Advance Your Student Through the JH </a:t>
            </a:r>
            <a:r>
              <a:rPr lang="en-US" dirty="0" smtClean="0"/>
              <a:t>Curriculum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30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Contact Information</a:t>
            </a:r>
            <a:endParaRPr lang="en-US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Myriah </a:t>
            </a:r>
            <a:r>
              <a:rPr lang="en-US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M. </a:t>
            </a:r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Lillie, Principal</a:t>
            </a: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lilliem@fowlervilleschools.org</a:t>
            </a: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(517) 223-6202</a:t>
            </a:r>
          </a:p>
          <a:p>
            <a:endParaRPr lang="en-US" sz="3600" b="1" spc="50" dirty="0">
              <a:ln w="13335" cmpd="sng">
                <a:solidFill>
                  <a:srgbClr val="759AA5">
                    <a:lumMod val="50000"/>
                  </a:srgbClr>
                </a:solidFill>
                <a:prstDash val="solid"/>
              </a:ln>
              <a:solidFill>
                <a:srgbClr val="B9AB6F">
                  <a:tint val="1000"/>
                </a:srgbClr>
              </a:solidFill>
              <a:ea typeface="+mj-ea"/>
              <a:cs typeface="+mj-cs"/>
            </a:endParaRP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Chuck </a:t>
            </a:r>
            <a:r>
              <a:rPr lang="en-US" sz="3600" b="1" spc="50" dirty="0" err="1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Staky</a:t>
            </a:r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, Assistant Principal</a:t>
            </a: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stakyc@fowlervilleschools.org</a:t>
            </a: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(517) 223-6203</a:t>
            </a:r>
          </a:p>
          <a:p>
            <a:endParaRPr lang="en-US" sz="3600" b="1" spc="50" dirty="0">
              <a:ln w="13335" cmpd="sng">
                <a:solidFill>
                  <a:srgbClr val="759AA5">
                    <a:lumMod val="50000"/>
                  </a:srgbClr>
                </a:solidFill>
                <a:prstDash val="solid"/>
              </a:ln>
              <a:solidFill>
                <a:srgbClr val="B9AB6F">
                  <a:tint val="1000"/>
                </a:srgbClr>
              </a:solidFill>
              <a:ea typeface="+mj-ea"/>
              <a:cs typeface="+mj-cs"/>
            </a:endParaRP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Barb Dunn, JH Counselor</a:t>
            </a: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dunnba@fowlervilleschools.org</a:t>
            </a:r>
            <a:endParaRPr lang="en-US" sz="3600" b="1" spc="50" dirty="0" smtClean="0">
              <a:ln w="13335" cmpd="sng">
                <a:solidFill>
                  <a:srgbClr val="759AA5">
                    <a:lumMod val="50000"/>
                  </a:srgbClr>
                </a:solidFill>
                <a:prstDash val="solid"/>
              </a:ln>
              <a:solidFill>
                <a:srgbClr val="B9AB6F">
                  <a:tint val="1000"/>
                </a:srgbClr>
              </a:solidFill>
              <a:ea typeface="+mj-ea"/>
              <a:cs typeface="+mj-cs"/>
            </a:endParaRPr>
          </a:p>
          <a:p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(517) 223-6210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44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Michigan Merit Curriculum (MMC)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April 20, 2006, Governor Jennifer M. Granholm signed into law one of the most comprehensive sets </a:t>
            </a:r>
            <a:r>
              <a:rPr lang="en-US" dirty="0" smtClean="0"/>
              <a:t>of high </a:t>
            </a:r>
            <a:r>
              <a:rPr lang="en-US" dirty="0"/>
              <a:t>school graduation requirements in the nation called the </a:t>
            </a:r>
            <a:r>
              <a:rPr lang="en-US" i="1" dirty="0"/>
              <a:t>Michigan Merit </a:t>
            </a:r>
            <a:r>
              <a:rPr lang="en-US" i="1" dirty="0" smtClean="0"/>
              <a:t>Curriculum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It is </a:t>
            </a:r>
            <a:r>
              <a:rPr lang="en-US" dirty="0"/>
              <a:t>designed for the 21st Century </a:t>
            </a:r>
            <a:r>
              <a:rPr lang="en-US" dirty="0" smtClean="0"/>
              <a:t>student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The </a:t>
            </a:r>
            <a:r>
              <a:rPr lang="en-US" dirty="0" smtClean="0"/>
              <a:t>MMC </a:t>
            </a:r>
            <a:r>
              <a:rPr lang="en-US" dirty="0"/>
              <a:t>is crafted around the philosophical belief that all students will </a:t>
            </a:r>
            <a:r>
              <a:rPr lang="en-US" dirty="0" smtClean="0"/>
              <a:t>need </a:t>
            </a:r>
            <a:r>
              <a:rPr lang="en-US" u="sng" dirty="0" smtClean="0"/>
              <a:t>extended </a:t>
            </a:r>
            <a:r>
              <a:rPr lang="en-US" u="sng" dirty="0"/>
              <a:t>learning opportunities</a:t>
            </a:r>
            <a:r>
              <a:rPr lang="en-US" dirty="0"/>
              <a:t> for extended learning beyond high </a:t>
            </a:r>
            <a:r>
              <a:rPr lang="en-US" dirty="0" smtClean="0"/>
              <a:t>school.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4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350995"/>
              </p:ext>
            </p:extLst>
          </p:nvPr>
        </p:nvGraphicFramePr>
        <p:xfrm>
          <a:off x="228600" y="206375"/>
          <a:ext cx="8675688" cy="706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6298279" imgH="5125641" progId="Word.Document.12">
                  <p:embed/>
                </p:oleObj>
              </mc:Choice>
              <mc:Fallback>
                <p:oleObj name="Document" r:id="rId3" imgW="6298279" imgH="512564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06375"/>
                        <a:ext cx="8675688" cy="7062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400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Means in High School…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900" dirty="0" smtClean="0"/>
          </a:p>
          <a:p>
            <a:r>
              <a:rPr lang="en-US" sz="3200" dirty="0" smtClean="0"/>
              <a:t>18 of the required 22 credits needed to graduate are directly from the MMC requirements.</a:t>
            </a:r>
          </a:p>
          <a:p>
            <a:pPr lvl="2"/>
            <a:r>
              <a:rPr lang="en-US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Little space for elective options or advanced coursework</a:t>
            </a:r>
          </a:p>
          <a:p>
            <a:pPr lvl="2"/>
            <a:r>
              <a:rPr lang="en-US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Early acceleration in classes is necessary if you would like to take advanced courses in the HS, including Dual Enrollment</a:t>
            </a:r>
          </a:p>
        </p:txBody>
      </p:sp>
    </p:spTree>
    <p:extLst>
      <p:ext uri="{BB962C8B-B14F-4D97-AF65-F5344CB8AC3E}">
        <p14:creationId xmlns:p14="http://schemas.microsoft.com/office/powerpoint/2010/main" val="100143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Options For Advancement in the JH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05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4"/>
            <a:ext cx="8229600" cy="792162"/>
          </a:xfrm>
        </p:spPr>
        <p:txBody>
          <a:bodyPr/>
          <a:lstStyle/>
          <a:p>
            <a:r>
              <a:rPr lang="en-US" sz="44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MATH- </a:t>
            </a:r>
            <a:r>
              <a:rPr lang="en-US" sz="20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ADVANCEMENT BEGINNING IN </a:t>
            </a:r>
            <a:r>
              <a:rPr lang="en-US" sz="20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6</a:t>
            </a:r>
            <a:r>
              <a:rPr lang="en-US" sz="2000" baseline="300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TH</a:t>
            </a:r>
            <a:r>
              <a:rPr lang="en-US" sz="20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 </a:t>
            </a:r>
            <a:r>
              <a:rPr lang="en-US" sz="20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GRADE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894321"/>
              </p:ext>
            </p:extLst>
          </p:nvPr>
        </p:nvGraphicFramePr>
        <p:xfrm>
          <a:off x="304800" y="860267"/>
          <a:ext cx="8534401" cy="47785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2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844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Grade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Advanced Course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Requirements to Enroll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516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7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 Grade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Math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85th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percentile or above on 5</a:t>
                      </a:r>
                      <a:r>
                        <a:rPr lang="en-US" sz="1800" b="0" i="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grade MAP math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Teacher recommendation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Regular attendance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A- or better math average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Good work completion habits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Parent approval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214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8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 Grade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 Math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Pass Math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7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and Teacher Recommendation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70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*Algebra I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Pass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Math 8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and Teacher Recommendation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5926723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i="1" dirty="0" smtClean="0">
                <a:solidFill>
                  <a:prstClr val="white"/>
                </a:solidFill>
                <a:ea typeface="Times New Roman"/>
                <a:cs typeface="Tunga"/>
              </a:rPr>
              <a:t>* = </a:t>
            </a:r>
            <a:r>
              <a:rPr lang="en-US" sz="1600" i="1" dirty="0">
                <a:solidFill>
                  <a:prstClr val="white"/>
                </a:solidFill>
                <a:ea typeface="Times New Roman"/>
                <a:cs typeface="Tunga"/>
              </a:rPr>
              <a:t>High School course that will award High School credit and be recorded on the High School </a:t>
            </a:r>
            <a:r>
              <a:rPr lang="en-US" sz="1600" i="1" dirty="0" smtClean="0">
                <a:solidFill>
                  <a:prstClr val="white"/>
                </a:solidFill>
                <a:ea typeface="Times New Roman"/>
                <a:cs typeface="Tunga"/>
              </a:rPr>
              <a:t>transcript.</a:t>
            </a:r>
          </a:p>
          <a:p>
            <a:pPr marL="285750" lvl="0" indent="-285750" algn="ctr">
              <a:buFont typeface="Arial" charset="0"/>
              <a:buChar char="•"/>
            </a:pPr>
            <a:r>
              <a:rPr lang="en-US" sz="1600" i="1" dirty="0" smtClean="0">
                <a:solidFill>
                  <a:prstClr val="white"/>
                </a:solidFill>
                <a:latin typeface="Times New Roman"/>
                <a:ea typeface="Times New Roman"/>
                <a:cs typeface="Tunga"/>
              </a:rPr>
              <a:t>Additional options for advancement are available. See math advancement sheet.</a:t>
            </a:r>
            <a:endParaRPr lang="en-US" sz="1600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467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4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MATH- </a:t>
            </a:r>
            <a:r>
              <a:rPr lang="en-US" sz="20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ADVANCEMENT BEGINNING IN </a:t>
            </a:r>
            <a:r>
              <a:rPr lang="en-US" sz="20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7</a:t>
            </a:r>
            <a:r>
              <a:rPr lang="en-US" sz="2000" baseline="300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TH</a:t>
            </a:r>
            <a:r>
              <a:rPr lang="en-US" sz="20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 </a:t>
            </a:r>
            <a:r>
              <a:rPr lang="en-US" sz="20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GRADE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66760"/>
              </p:ext>
            </p:extLst>
          </p:nvPr>
        </p:nvGraphicFramePr>
        <p:xfrm>
          <a:off x="381000" y="1447800"/>
          <a:ext cx="8382000" cy="3733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17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0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46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Grade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Advanced Course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Requirements to Enroll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8th Grade Math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85th percentile or above on 6</a:t>
                      </a:r>
                      <a:r>
                        <a:rPr lang="en-US" sz="1800" b="0" i="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grade MAP math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2.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Summative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Assessment average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 of 90% or higher in 6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 grade math</a:t>
                      </a:r>
                    </a:p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3. Teacher 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Recommendation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*Algebra 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Pass Math 8 and Teacher Recommendation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5635643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i="1" dirty="0" smtClean="0">
                <a:solidFill>
                  <a:prstClr val="white"/>
                </a:solidFill>
                <a:ea typeface="Times New Roman"/>
                <a:cs typeface="Tunga"/>
              </a:rPr>
              <a:t>* = </a:t>
            </a:r>
            <a:r>
              <a:rPr lang="en-US" sz="1600" i="1" dirty="0">
                <a:solidFill>
                  <a:prstClr val="white"/>
                </a:solidFill>
                <a:ea typeface="Times New Roman"/>
                <a:cs typeface="Tunga"/>
              </a:rPr>
              <a:t>High School course that will award High School credit and be recorded on the High </a:t>
            </a:r>
            <a:r>
              <a:rPr lang="en-US" sz="1600" i="1" dirty="0" smtClean="0">
                <a:solidFill>
                  <a:prstClr val="white"/>
                </a:solidFill>
                <a:ea typeface="Times New Roman"/>
                <a:cs typeface="Tunga"/>
              </a:rPr>
              <a:t>School transcript</a:t>
            </a:r>
          </a:p>
          <a:p>
            <a:pPr marL="285750" lvl="0" indent="-285750" algn="ctr">
              <a:buFont typeface="Arial" charset="0"/>
              <a:buChar char="•"/>
            </a:pPr>
            <a:r>
              <a:rPr lang="en-US" sz="1600" i="1" dirty="0">
                <a:solidFill>
                  <a:prstClr val="white"/>
                </a:solidFill>
                <a:latin typeface="Times New Roman"/>
                <a:ea typeface="Times New Roman"/>
                <a:cs typeface="Tunga"/>
              </a:rPr>
              <a:t>Additional options for advancement are available. See math advancement sheet</a:t>
            </a:r>
            <a:endParaRPr lang="en-US" sz="1600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367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</a:rPr>
              <a:t>Science/SS/World Language Advancement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735574"/>
              </p:ext>
            </p:extLst>
          </p:nvPr>
        </p:nvGraphicFramePr>
        <p:xfrm>
          <a:off x="304800" y="1524000"/>
          <a:ext cx="8534400" cy="42716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578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Science</a:t>
                      </a:r>
                      <a:endParaRPr lang="en-U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Social</a:t>
                      </a:r>
                      <a:r>
                        <a:rPr lang="en-US" sz="18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 Studies</a:t>
                      </a:r>
                      <a:endParaRPr lang="en-U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World Language</a:t>
                      </a:r>
                      <a:endParaRPr lang="en-U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unga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7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-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 Science 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8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- Science 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9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- Phys. And Earth Science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unga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7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-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 SS 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8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- SS 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9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- American History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7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- WL 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8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th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- WL II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ung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*Can skip past a grade level by attaining a 77% or higher on the testing out exam given each summer.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w Cen MT"/>
                          <a:ea typeface="Times New Roman"/>
                          <a:cs typeface="Tunga"/>
                        </a:rPr>
                        <a:t>*Can skip past a grade level by attaining a 77% or higher on the testing out exam given each summer.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ung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unga"/>
                        </a:rPr>
                        <a:t>*Can skip past a grade level by attaining a 77% or higher on the testing out exam given each summer.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w Cen MT"/>
                        <a:ea typeface="Times New Roman"/>
                        <a:cs typeface="Tung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06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ExtraCurricular</a:t>
            </a:r>
            <a:r>
              <a:rPr lang="en-US" dirty="0" smtClean="0"/>
              <a:t>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Chess Club</a:t>
            </a:r>
          </a:p>
          <a:p>
            <a:r>
              <a:rPr lang="en-US" dirty="0" smtClean="0"/>
              <a:t>Art Club</a:t>
            </a:r>
          </a:p>
          <a:p>
            <a:r>
              <a:rPr lang="en-US" dirty="0" smtClean="0"/>
              <a:t>Math Club</a:t>
            </a:r>
          </a:p>
          <a:p>
            <a:r>
              <a:rPr lang="en-US" dirty="0" smtClean="0"/>
              <a:t>Robotics Club (VEX Robotics)</a:t>
            </a:r>
          </a:p>
          <a:p>
            <a:r>
              <a:rPr lang="en-US" dirty="0" smtClean="0"/>
              <a:t>Science Olympiad</a:t>
            </a:r>
          </a:p>
          <a:p>
            <a:r>
              <a:rPr lang="en-US" dirty="0" smtClean="0"/>
              <a:t>National Junior Honor Society</a:t>
            </a:r>
          </a:p>
          <a:p>
            <a:r>
              <a:rPr lang="en-US" dirty="0" smtClean="0"/>
              <a:t>Jazz Band</a:t>
            </a:r>
          </a:p>
          <a:p>
            <a:r>
              <a:rPr lang="en-US" dirty="0" smtClean="0"/>
              <a:t>Ski and Snowboard Club</a:t>
            </a:r>
          </a:p>
          <a:p>
            <a:r>
              <a:rPr lang="en-US" dirty="0" smtClean="0"/>
              <a:t>Theater Play Productions (2 per year)</a:t>
            </a:r>
          </a:p>
          <a:p>
            <a:r>
              <a:rPr lang="en-US" dirty="0" smtClean="0"/>
              <a:t>Sports- volleyball, basketball, wrestling, cross country, track and field (more sports available through the Recreation Dept.)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6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310</TotalTime>
  <Words>476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Tunga</vt:lpstr>
      <vt:lpstr>Tw Cen MT</vt:lpstr>
      <vt:lpstr>Thatch</vt:lpstr>
      <vt:lpstr>Document</vt:lpstr>
      <vt:lpstr>FJHS CURRICULUM                 NIGHT </vt:lpstr>
      <vt:lpstr>Michigan Merit Curriculum (MMC)</vt:lpstr>
      <vt:lpstr>PowerPoint Presentation</vt:lpstr>
      <vt:lpstr>What This Means in High School…</vt:lpstr>
      <vt:lpstr>Options For Advancement in the JH</vt:lpstr>
      <vt:lpstr>MATH- ADVANCEMENT BEGINNING IN 6TH GRADE</vt:lpstr>
      <vt:lpstr>MATH- ADVANCEMENT BEGINNING IN 7TH GRADE</vt:lpstr>
      <vt:lpstr>Science/SS/World Language Advancement</vt:lpstr>
      <vt:lpstr>ExtraCurricular Opportunities</vt:lpstr>
      <vt:lpstr>Contact Information</vt:lpstr>
    </vt:vector>
  </TitlesOfParts>
  <Company>Fowlerville Community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FJHS CURRICULUM                 NIGHT</dc:title>
  <dc:creator>Fowlerville Junior High School</dc:creator>
  <cp:lastModifiedBy>MYRIAH LILLIE</cp:lastModifiedBy>
  <cp:revision>24</cp:revision>
  <dcterms:created xsi:type="dcterms:W3CDTF">2013-02-13T19:02:11Z</dcterms:created>
  <dcterms:modified xsi:type="dcterms:W3CDTF">2019-08-19T15:40:51Z</dcterms:modified>
</cp:coreProperties>
</file>