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9" r:id="rId9"/>
    <p:sldId id="275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4716-421B-48A6-9EB9-5C8351EF904B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EB59-9426-4894-9327-823D845C185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4716-421B-48A6-9EB9-5C8351EF904B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EB59-9426-4894-9327-823D845C185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4716-421B-48A6-9EB9-5C8351EF904B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EB59-9426-4894-9327-823D845C185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4716-421B-48A6-9EB9-5C8351EF904B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EB59-9426-4894-9327-823D845C185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4716-421B-48A6-9EB9-5C8351EF904B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EB59-9426-4894-9327-823D845C1850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4716-421B-48A6-9EB9-5C8351EF904B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EB59-9426-4894-9327-823D845C185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4716-421B-48A6-9EB9-5C8351EF904B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EB59-9426-4894-9327-823D845C185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4716-421B-48A6-9EB9-5C8351EF904B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EB59-9426-4894-9327-823D845C185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4716-421B-48A6-9EB9-5C8351EF904B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EB59-9426-4894-9327-823D845C185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4716-421B-48A6-9EB9-5C8351EF904B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EB59-9426-4894-9327-823D845C185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4716-421B-48A6-9EB9-5C8351EF904B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EB59-9426-4894-9327-823D845C185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2AD4716-421B-48A6-9EB9-5C8351EF904B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A80EB59-9426-4894-9327-823D845C1850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FJHS CURRICULUM      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NIGHT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How to Advance Your Student Through the JH </a:t>
            </a:r>
            <a:r>
              <a:rPr lang="en-US" dirty="0" smtClean="0"/>
              <a:t>Curriculum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3062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Contact Information</a:t>
            </a:r>
            <a:endParaRPr lang="en-US" sz="6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600" b="1" spc="5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ea typeface="+mj-ea"/>
                <a:cs typeface="+mj-cs"/>
              </a:rPr>
              <a:t>Myriah </a:t>
            </a:r>
            <a:r>
              <a:rPr lang="en-US" sz="3600" b="1" spc="5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ea typeface="+mj-ea"/>
                <a:cs typeface="+mj-cs"/>
              </a:rPr>
              <a:t>M. </a:t>
            </a:r>
            <a:r>
              <a:rPr lang="en-US" sz="3600" b="1" spc="5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ea typeface="+mj-ea"/>
                <a:cs typeface="+mj-cs"/>
              </a:rPr>
              <a:t>Lillie, Principal</a:t>
            </a:r>
          </a:p>
          <a:p>
            <a:r>
              <a:rPr lang="en-US" sz="3600" b="1" spc="5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ea typeface="+mj-ea"/>
                <a:cs typeface="+mj-cs"/>
              </a:rPr>
              <a:t>lilliem@fowlervilleschools.org</a:t>
            </a:r>
          </a:p>
          <a:p>
            <a:r>
              <a:rPr lang="en-US" sz="3600" b="1" spc="5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ea typeface="+mj-ea"/>
                <a:cs typeface="+mj-cs"/>
              </a:rPr>
              <a:t>(517) 223-6202</a:t>
            </a:r>
          </a:p>
          <a:p>
            <a:endParaRPr lang="en-US" sz="3600" b="1" spc="50" dirty="0">
              <a:ln w="13335" cmpd="sng">
                <a:solidFill>
                  <a:srgbClr val="759AA5">
                    <a:lumMod val="50000"/>
                  </a:srgbClr>
                </a:solidFill>
                <a:prstDash val="solid"/>
              </a:ln>
              <a:solidFill>
                <a:srgbClr val="B9AB6F">
                  <a:tint val="1000"/>
                </a:srgbClr>
              </a:solidFill>
              <a:ea typeface="+mj-ea"/>
              <a:cs typeface="+mj-cs"/>
            </a:endParaRPr>
          </a:p>
          <a:p>
            <a:r>
              <a:rPr lang="en-US" sz="3600" b="1" spc="5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ea typeface="+mj-ea"/>
                <a:cs typeface="+mj-cs"/>
              </a:rPr>
              <a:t>Chuck </a:t>
            </a:r>
            <a:r>
              <a:rPr lang="en-US" sz="3600" b="1" spc="50" dirty="0" err="1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ea typeface="+mj-ea"/>
                <a:cs typeface="+mj-cs"/>
              </a:rPr>
              <a:t>Staky</a:t>
            </a:r>
            <a:r>
              <a:rPr lang="en-US" sz="3600" b="1" spc="5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ea typeface="+mj-ea"/>
                <a:cs typeface="+mj-cs"/>
              </a:rPr>
              <a:t>, Assistant Principal</a:t>
            </a:r>
          </a:p>
          <a:p>
            <a:r>
              <a:rPr lang="en-US" sz="3600" b="1" spc="5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ea typeface="+mj-ea"/>
                <a:cs typeface="+mj-cs"/>
              </a:rPr>
              <a:t>stakyc@fowlervilleschools.org</a:t>
            </a:r>
          </a:p>
          <a:p>
            <a:r>
              <a:rPr lang="en-US" sz="3600" b="1" spc="5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ea typeface="+mj-ea"/>
                <a:cs typeface="+mj-cs"/>
              </a:rPr>
              <a:t>(517) 223-6203</a:t>
            </a:r>
          </a:p>
          <a:p>
            <a:endParaRPr lang="en-US" sz="3600" b="1" spc="50" dirty="0">
              <a:ln w="13335" cmpd="sng">
                <a:solidFill>
                  <a:srgbClr val="759AA5">
                    <a:lumMod val="50000"/>
                  </a:srgbClr>
                </a:solidFill>
                <a:prstDash val="solid"/>
              </a:ln>
              <a:solidFill>
                <a:srgbClr val="B9AB6F">
                  <a:tint val="1000"/>
                </a:srgbClr>
              </a:solidFill>
              <a:ea typeface="+mj-ea"/>
              <a:cs typeface="+mj-cs"/>
            </a:endParaRPr>
          </a:p>
          <a:p>
            <a:r>
              <a:rPr lang="en-US" sz="3600" b="1" spc="5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ea typeface="+mj-ea"/>
                <a:cs typeface="+mj-cs"/>
              </a:rPr>
              <a:t>Barb Dunn, JH Counselor</a:t>
            </a:r>
          </a:p>
          <a:p>
            <a:r>
              <a:rPr lang="en-US" sz="3600" b="1" spc="5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ea typeface="+mj-ea"/>
                <a:cs typeface="+mj-cs"/>
              </a:rPr>
              <a:t>dunnba@fowlervilleschools.org</a:t>
            </a:r>
            <a:endParaRPr lang="en-US" sz="3600" b="1" spc="50" dirty="0" smtClean="0">
              <a:ln w="13335" cmpd="sng">
                <a:solidFill>
                  <a:srgbClr val="759AA5">
                    <a:lumMod val="50000"/>
                  </a:srgbClr>
                </a:solidFill>
                <a:prstDash val="solid"/>
              </a:ln>
              <a:solidFill>
                <a:srgbClr val="B9AB6F">
                  <a:tint val="1000"/>
                </a:srgbClr>
              </a:solidFill>
              <a:ea typeface="+mj-ea"/>
              <a:cs typeface="+mj-cs"/>
            </a:endParaRPr>
          </a:p>
          <a:p>
            <a:r>
              <a:rPr lang="en-US" sz="3600" b="1" spc="5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ea typeface="+mj-ea"/>
                <a:cs typeface="+mj-cs"/>
              </a:rPr>
              <a:t>(517) 223-6210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447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Michigan Merit Curriculum (MMC)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April 20, 2006, Governor Jennifer M. Granholm signed into law one of the most comprehensive sets </a:t>
            </a:r>
            <a:r>
              <a:rPr lang="en-US" dirty="0" smtClean="0"/>
              <a:t>of high </a:t>
            </a:r>
            <a:r>
              <a:rPr lang="en-US" dirty="0"/>
              <a:t>school graduation requirements in the nation called the </a:t>
            </a:r>
            <a:r>
              <a:rPr lang="en-US" i="1" dirty="0"/>
              <a:t>Michigan Merit </a:t>
            </a:r>
            <a:r>
              <a:rPr lang="en-US" i="1" dirty="0" smtClean="0"/>
              <a:t>Curriculum</a:t>
            </a:r>
          </a:p>
          <a:p>
            <a:pPr marL="0" indent="0">
              <a:buNone/>
            </a:pPr>
            <a:endParaRPr lang="en-US" i="1" dirty="0" smtClean="0"/>
          </a:p>
          <a:p>
            <a:r>
              <a:rPr lang="en-US" dirty="0" smtClean="0"/>
              <a:t>It is </a:t>
            </a:r>
            <a:r>
              <a:rPr lang="en-US" dirty="0"/>
              <a:t>designed for the 21st Century </a:t>
            </a:r>
            <a:r>
              <a:rPr lang="en-US" dirty="0" smtClean="0"/>
              <a:t>student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The </a:t>
            </a:r>
            <a:r>
              <a:rPr lang="en-US" dirty="0" smtClean="0"/>
              <a:t>MMC </a:t>
            </a:r>
            <a:r>
              <a:rPr lang="en-US" dirty="0"/>
              <a:t>is crafted around the philosophical belief that all students will </a:t>
            </a:r>
            <a:r>
              <a:rPr lang="en-US" dirty="0" smtClean="0"/>
              <a:t>need </a:t>
            </a:r>
            <a:r>
              <a:rPr lang="en-US" u="sng" dirty="0" smtClean="0"/>
              <a:t>extended </a:t>
            </a:r>
            <a:r>
              <a:rPr lang="en-US" u="sng" dirty="0"/>
              <a:t>learning opportunities</a:t>
            </a:r>
            <a:r>
              <a:rPr lang="en-US" dirty="0"/>
              <a:t> for extended learning beyond high </a:t>
            </a:r>
            <a:r>
              <a:rPr lang="en-US" dirty="0" smtClean="0"/>
              <a:t>school.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44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0350995"/>
              </p:ext>
            </p:extLst>
          </p:nvPr>
        </p:nvGraphicFramePr>
        <p:xfrm>
          <a:off x="228600" y="206375"/>
          <a:ext cx="8675688" cy="706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Document" r:id="rId3" imgW="6298279" imgH="5125641" progId="Word.Document.12">
                  <p:embed/>
                </p:oleObj>
              </mc:Choice>
              <mc:Fallback>
                <p:oleObj name="Document" r:id="rId3" imgW="6298279" imgH="512564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206375"/>
                        <a:ext cx="8675688" cy="7062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4006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This Means in High School…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900" dirty="0" smtClean="0"/>
          </a:p>
          <a:p>
            <a:r>
              <a:rPr lang="en-US" sz="3200" dirty="0" smtClean="0"/>
              <a:t>18 of the required 22 credits needed to graduate are directly from the MMC requirements.</a:t>
            </a:r>
          </a:p>
          <a:p>
            <a:pPr lvl="2"/>
            <a:r>
              <a:rPr lang="en-US" sz="32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Little space for elective options or advanced coursework</a:t>
            </a:r>
          </a:p>
          <a:p>
            <a:pPr lvl="2"/>
            <a:r>
              <a:rPr lang="en-US" sz="32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Early acceleration in classes is necessary if you would like to take advanced courses in the HS, including Dual Enrollment</a:t>
            </a:r>
          </a:p>
        </p:txBody>
      </p:sp>
    </p:spTree>
    <p:extLst>
      <p:ext uri="{BB962C8B-B14F-4D97-AF65-F5344CB8AC3E}">
        <p14:creationId xmlns:p14="http://schemas.microsoft.com/office/powerpoint/2010/main" val="1001430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Options For Advancement in the JH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050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514"/>
            <a:ext cx="8229600" cy="792162"/>
          </a:xfrm>
        </p:spPr>
        <p:txBody>
          <a:bodyPr/>
          <a:lstStyle/>
          <a:p>
            <a:r>
              <a:rPr lang="en-US" sz="440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</a:rPr>
              <a:t>MATH- </a:t>
            </a:r>
            <a:r>
              <a:rPr lang="en-US" sz="200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</a:rPr>
              <a:t>ADVANCEMENT BEGINNING IN </a:t>
            </a:r>
            <a:r>
              <a:rPr lang="en-US" sz="200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</a:rPr>
              <a:t>6</a:t>
            </a:r>
            <a:r>
              <a:rPr lang="en-US" sz="2000" baseline="3000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</a:rPr>
              <a:t>TH</a:t>
            </a:r>
            <a:r>
              <a:rPr lang="en-US" sz="200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</a:rPr>
              <a:t> </a:t>
            </a:r>
            <a:r>
              <a:rPr lang="en-US" sz="200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</a:rPr>
              <a:t>GRADE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894321"/>
              </p:ext>
            </p:extLst>
          </p:nvPr>
        </p:nvGraphicFramePr>
        <p:xfrm>
          <a:off x="304800" y="860267"/>
          <a:ext cx="8534401" cy="477853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32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3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48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98445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Grade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Advanced Course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Requirements to Enroll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516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7</a:t>
                      </a:r>
                      <a:r>
                        <a:rPr lang="en-US" sz="1800" kern="1200" baseline="30000" dirty="0" smtClean="0">
                          <a:solidFill>
                            <a:schemeClr val="tx1"/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th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 Grade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Math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85th 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percentile or above on 5</a:t>
                      </a:r>
                      <a:r>
                        <a:rPr lang="en-US" sz="1800" b="0" i="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grade MAP math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Teacher recommendation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Regular attendance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A- or better math average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Good work completion habits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Parent approval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Tw Cen MT"/>
                        <a:ea typeface="Times New Roman"/>
                        <a:cs typeface="Tung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2145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8</a:t>
                      </a:r>
                      <a:r>
                        <a:rPr lang="en-US" sz="1800" kern="1200" baseline="30000" dirty="0" smtClean="0">
                          <a:solidFill>
                            <a:schemeClr val="tx1"/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th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 Grade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 Math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Tw Cen MT"/>
                        <a:ea typeface="Times New Roman"/>
                        <a:cs typeface="Tung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Pass Math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7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and Teacher Recommendation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770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*Algebra I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Tw Cen MT"/>
                        <a:ea typeface="Times New Roman"/>
                        <a:cs typeface="Tung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Pass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Math 8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and Teacher Recommendation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5926723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600" i="1" dirty="0" smtClean="0">
                <a:solidFill>
                  <a:prstClr val="white"/>
                </a:solidFill>
                <a:ea typeface="Times New Roman"/>
                <a:cs typeface="Tunga"/>
              </a:rPr>
              <a:t>* = </a:t>
            </a:r>
            <a:r>
              <a:rPr lang="en-US" sz="1600" i="1" dirty="0">
                <a:solidFill>
                  <a:prstClr val="white"/>
                </a:solidFill>
                <a:ea typeface="Times New Roman"/>
                <a:cs typeface="Tunga"/>
              </a:rPr>
              <a:t>High School course that will award High School credit and be recorded on the High School </a:t>
            </a:r>
            <a:r>
              <a:rPr lang="en-US" sz="1600" i="1" dirty="0" smtClean="0">
                <a:solidFill>
                  <a:prstClr val="white"/>
                </a:solidFill>
                <a:ea typeface="Times New Roman"/>
                <a:cs typeface="Tunga"/>
              </a:rPr>
              <a:t>transcript.</a:t>
            </a:r>
          </a:p>
          <a:p>
            <a:pPr marL="285750" lvl="0" indent="-285750" algn="ctr">
              <a:buFont typeface="Arial" charset="0"/>
              <a:buChar char="•"/>
            </a:pPr>
            <a:r>
              <a:rPr lang="en-US" sz="1600" i="1" dirty="0" smtClean="0">
                <a:solidFill>
                  <a:prstClr val="white"/>
                </a:solidFill>
                <a:latin typeface="Times New Roman"/>
                <a:ea typeface="Times New Roman"/>
                <a:cs typeface="Tunga"/>
              </a:rPr>
              <a:t>Additional options for advancement are available. See math advancement sheet.</a:t>
            </a:r>
            <a:endParaRPr lang="en-US" sz="1600" dirty="0">
              <a:solidFill>
                <a:prstClr val="white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24677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40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</a:rPr>
              <a:t>MATH- </a:t>
            </a:r>
            <a:r>
              <a:rPr lang="en-US" sz="200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</a:rPr>
              <a:t>ADVANCEMENT BEGINNING IN </a:t>
            </a:r>
            <a:r>
              <a:rPr lang="en-US" sz="200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</a:rPr>
              <a:t>7</a:t>
            </a:r>
            <a:r>
              <a:rPr lang="en-US" sz="2000" baseline="3000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</a:rPr>
              <a:t>TH</a:t>
            </a:r>
            <a:r>
              <a:rPr lang="en-US" sz="200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</a:rPr>
              <a:t> </a:t>
            </a:r>
            <a:r>
              <a:rPr lang="en-US" sz="200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</a:rPr>
              <a:t>GRADE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166760"/>
              </p:ext>
            </p:extLst>
          </p:nvPr>
        </p:nvGraphicFramePr>
        <p:xfrm>
          <a:off x="381000" y="1447800"/>
          <a:ext cx="8382000" cy="37338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17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3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40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4460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Grade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Advanced Course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Requirements to Enroll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460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8th Grade Math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indent="-34290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85th percentile or above on 6</a:t>
                      </a:r>
                      <a:r>
                        <a:rPr lang="en-US" sz="1800" b="0" i="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grade MAP math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2.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Summative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Assessment average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 of 90% or higher in 6</a:t>
                      </a:r>
                      <a:r>
                        <a:rPr lang="en-US" sz="1800" kern="1200" baseline="30000" dirty="0" smtClean="0">
                          <a:solidFill>
                            <a:schemeClr val="tx1"/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th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 grade math</a:t>
                      </a:r>
                    </a:p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3. Teacher 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Recommendation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Tw Cen MT"/>
                        <a:ea typeface="Times New Roman"/>
                        <a:cs typeface="Tung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460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*Algebra 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Pass Math 8 and Teacher Recommendation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5635643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600" i="1" dirty="0" smtClean="0">
                <a:solidFill>
                  <a:prstClr val="white"/>
                </a:solidFill>
                <a:ea typeface="Times New Roman"/>
                <a:cs typeface="Tunga"/>
              </a:rPr>
              <a:t>* = </a:t>
            </a:r>
            <a:r>
              <a:rPr lang="en-US" sz="1600" i="1" dirty="0">
                <a:solidFill>
                  <a:prstClr val="white"/>
                </a:solidFill>
                <a:ea typeface="Times New Roman"/>
                <a:cs typeface="Tunga"/>
              </a:rPr>
              <a:t>High School course that will award High School credit and be recorded on the High </a:t>
            </a:r>
            <a:r>
              <a:rPr lang="en-US" sz="1600" i="1" dirty="0" smtClean="0">
                <a:solidFill>
                  <a:prstClr val="white"/>
                </a:solidFill>
                <a:ea typeface="Times New Roman"/>
                <a:cs typeface="Tunga"/>
              </a:rPr>
              <a:t>School transcript</a:t>
            </a:r>
          </a:p>
          <a:p>
            <a:pPr marL="285750" lvl="0" indent="-285750" algn="ctr">
              <a:buFont typeface="Arial" charset="0"/>
              <a:buChar char="•"/>
            </a:pPr>
            <a:r>
              <a:rPr lang="en-US" sz="1600" i="1" dirty="0">
                <a:solidFill>
                  <a:prstClr val="white"/>
                </a:solidFill>
                <a:latin typeface="Times New Roman"/>
                <a:ea typeface="Times New Roman"/>
                <a:cs typeface="Tunga"/>
              </a:rPr>
              <a:t>Additional options for advancement are available. See math advancement sheet</a:t>
            </a:r>
            <a:endParaRPr lang="en-US" sz="1600" dirty="0">
              <a:solidFill>
                <a:prstClr val="white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33679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868362"/>
          </a:xfrm>
        </p:spPr>
        <p:txBody>
          <a:bodyPr>
            <a:normAutofit/>
          </a:bodyPr>
          <a:lstStyle/>
          <a:p>
            <a:r>
              <a:rPr lang="en-US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</a:rPr>
              <a:t>Science/SS/World Language Advancement</a:t>
            </a:r>
            <a:endParaRPr lang="en-US" sz="1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735574"/>
              </p:ext>
            </p:extLst>
          </p:nvPr>
        </p:nvGraphicFramePr>
        <p:xfrm>
          <a:off x="304800" y="1524000"/>
          <a:ext cx="8534400" cy="427165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4578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Science</a:t>
                      </a:r>
                      <a:endParaRPr lang="en-US" sz="18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w Cen MT"/>
                        <a:ea typeface="Times New Roman"/>
                        <a:cs typeface="Tung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Social</a:t>
                      </a:r>
                      <a:r>
                        <a:rPr lang="en-US" sz="18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 Studies</a:t>
                      </a:r>
                      <a:endParaRPr lang="en-US" sz="18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w Cen MT"/>
                        <a:ea typeface="Times New Roman"/>
                        <a:cs typeface="Tung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World Language</a:t>
                      </a:r>
                      <a:endParaRPr lang="en-US" sz="18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w Cen MT"/>
                        <a:ea typeface="Times New Roman"/>
                        <a:cs typeface="Tung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57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unga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unga"/>
                        </a:rPr>
                        <a:t>7</a:t>
                      </a:r>
                      <a:r>
                        <a:rPr lang="en-US" sz="18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unga"/>
                        </a:rPr>
                        <a:t>th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unga"/>
                        </a:rPr>
                        <a:t>-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unga"/>
                        </a:rPr>
                        <a:t> Science 7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unga"/>
                        </a:rPr>
                        <a:t>8</a:t>
                      </a:r>
                      <a:r>
                        <a:rPr lang="en-US" sz="18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unga"/>
                        </a:rPr>
                        <a:t>th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unga"/>
                        </a:rPr>
                        <a:t>- Science 8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unga"/>
                        </a:rPr>
                        <a:t>9</a:t>
                      </a:r>
                      <a:r>
                        <a:rPr lang="en-US" sz="18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unga"/>
                        </a:rPr>
                        <a:t>th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unga"/>
                        </a:rPr>
                        <a:t>- Phys. And Earth Science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unga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Tw Cen MT"/>
                        <a:ea typeface="Times New Roman"/>
                        <a:cs typeface="Tung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7</a:t>
                      </a:r>
                      <a:r>
                        <a:rPr lang="en-US" sz="1800" kern="1200" baseline="30000" dirty="0" smtClean="0">
                          <a:solidFill>
                            <a:schemeClr val="tx1"/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th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-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 SS 7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8</a:t>
                      </a:r>
                      <a:r>
                        <a:rPr lang="en-US" sz="1800" kern="1200" baseline="30000" dirty="0" smtClean="0">
                          <a:solidFill>
                            <a:schemeClr val="tx1"/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th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- SS 8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9</a:t>
                      </a:r>
                      <a:r>
                        <a:rPr lang="en-US" sz="1800" kern="1200" baseline="30000" dirty="0" smtClean="0">
                          <a:solidFill>
                            <a:schemeClr val="tx1"/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th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- American History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Tw Cen MT"/>
                        <a:ea typeface="Times New Roman"/>
                        <a:cs typeface="Tung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7</a:t>
                      </a:r>
                      <a:r>
                        <a:rPr lang="en-US" sz="1800" kern="1200" baseline="30000" dirty="0" smtClean="0">
                          <a:solidFill>
                            <a:schemeClr val="tx1"/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th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- WL I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8</a:t>
                      </a:r>
                      <a:r>
                        <a:rPr lang="en-US" sz="1800" kern="1200" baseline="30000" dirty="0" smtClean="0">
                          <a:solidFill>
                            <a:schemeClr val="tx1"/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th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- WL II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Tw Cen MT"/>
                        <a:ea typeface="Times New Roman"/>
                        <a:cs typeface="Tung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ung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unga"/>
                        </a:rPr>
                        <a:t>*Can skip past a grade level by attaining a 77% or higher on the testing out exam given each summer.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Tw Cen MT"/>
                        <a:ea typeface="Times New Roman"/>
                        <a:cs typeface="Tung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w Cen MT"/>
                          <a:ea typeface="Times New Roman"/>
                          <a:cs typeface="Tunga"/>
                        </a:rPr>
                        <a:t>*Can skip past a grade level by attaining a 77% or higher on the testing out exam given each summer.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Tw Cen MT"/>
                        <a:ea typeface="Times New Roman"/>
                        <a:cs typeface="Tung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ung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unga"/>
                        </a:rPr>
                        <a:t>*Can skip past a grade level by attaining a 77% or higher on the testing out exam given each summer.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Tw Cen MT"/>
                        <a:ea typeface="Times New Roman"/>
                        <a:cs typeface="Tung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06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ExtraCurricular</a:t>
            </a:r>
            <a:r>
              <a:rPr lang="en-US" dirty="0" smtClean="0"/>
              <a:t>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Chess Club</a:t>
            </a:r>
          </a:p>
          <a:p>
            <a:r>
              <a:rPr lang="en-US" dirty="0" smtClean="0"/>
              <a:t>Art Club</a:t>
            </a:r>
          </a:p>
          <a:p>
            <a:r>
              <a:rPr lang="en-US" dirty="0" smtClean="0"/>
              <a:t>Math Club</a:t>
            </a:r>
          </a:p>
          <a:p>
            <a:r>
              <a:rPr lang="en-US" dirty="0" smtClean="0"/>
              <a:t>Robotics Club (VEX Robotics)</a:t>
            </a:r>
          </a:p>
          <a:p>
            <a:r>
              <a:rPr lang="en-US" dirty="0" smtClean="0"/>
              <a:t>Science Olympiad</a:t>
            </a:r>
          </a:p>
          <a:p>
            <a:r>
              <a:rPr lang="en-US" dirty="0" smtClean="0"/>
              <a:t>National Junior Honor Society</a:t>
            </a:r>
          </a:p>
          <a:p>
            <a:r>
              <a:rPr lang="en-US" dirty="0" smtClean="0"/>
              <a:t>Jazz Band</a:t>
            </a:r>
          </a:p>
          <a:p>
            <a:r>
              <a:rPr lang="en-US" dirty="0" smtClean="0"/>
              <a:t>Ski and Snowboard Club</a:t>
            </a:r>
          </a:p>
          <a:p>
            <a:r>
              <a:rPr lang="en-US" dirty="0" smtClean="0"/>
              <a:t>Theater Play Productions (2 per year)</a:t>
            </a:r>
          </a:p>
          <a:p>
            <a:r>
              <a:rPr lang="en-US" dirty="0" smtClean="0"/>
              <a:t>Sports- volleyball, basketball, wrestling, cross country, track and field (more sports available through the Recreation Dept.)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967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310</TotalTime>
  <Words>476</Words>
  <Application>Microsoft Office PowerPoint</Application>
  <PresentationFormat>On-screen Show (4:3)</PresentationFormat>
  <Paragraphs>83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Times New Roman</vt:lpstr>
      <vt:lpstr>Tunga</vt:lpstr>
      <vt:lpstr>Tw Cen MT</vt:lpstr>
      <vt:lpstr>Thatch</vt:lpstr>
      <vt:lpstr>Document</vt:lpstr>
      <vt:lpstr>FJHS CURRICULUM                 NIGHT </vt:lpstr>
      <vt:lpstr>Michigan Merit Curriculum (MMC)</vt:lpstr>
      <vt:lpstr>PowerPoint Presentation</vt:lpstr>
      <vt:lpstr>What This Means in High School…</vt:lpstr>
      <vt:lpstr>Options For Advancement in the JH</vt:lpstr>
      <vt:lpstr>MATH- ADVANCEMENT BEGINNING IN 6TH GRADE</vt:lpstr>
      <vt:lpstr>MATH- ADVANCEMENT BEGINNING IN 7TH GRADE</vt:lpstr>
      <vt:lpstr>Science/SS/World Language Advancement</vt:lpstr>
      <vt:lpstr>ExtraCurricular Opportunities</vt:lpstr>
      <vt:lpstr>Contact Information</vt:lpstr>
    </vt:vector>
  </TitlesOfParts>
  <Company>Fowlerville Community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FJHS CURRICULUM                 NIGHT</dc:title>
  <dc:creator>Fowlerville Junior High School</dc:creator>
  <cp:lastModifiedBy>MYRIAH LILLIE</cp:lastModifiedBy>
  <cp:revision>24</cp:revision>
  <dcterms:created xsi:type="dcterms:W3CDTF">2013-02-13T19:02:11Z</dcterms:created>
  <dcterms:modified xsi:type="dcterms:W3CDTF">2019-08-19T15:40:51Z</dcterms:modified>
</cp:coreProperties>
</file>